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3"/>
    <p:sldId id="258" r:id="rId4"/>
    <p:sldId id="259" r:id="rId5"/>
    <p:sldId id="260" r:id="rId6"/>
    <p:sldId id="261" r:id="rId7"/>
    <p:sldId id="257" r:id="rId8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1515"/>
    <a:srgbClr val="0255A1"/>
    <a:srgbClr val="C35D58"/>
    <a:srgbClr val="F6BE7D"/>
    <a:srgbClr val="A1AEA5"/>
    <a:srgbClr val="798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52"/>
  </p:normalViewPr>
  <p:slideViewPr>
    <p:cSldViewPr snapToGrid="0">
      <p:cViewPr>
        <p:scale>
          <a:sx n="120" d="100"/>
          <a:sy n="120" d="100"/>
        </p:scale>
        <p:origin x="36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588ED-5B00-FF42-91CB-DAAF51727D3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050DF-A296-7A4A-8E00-F180C14AE0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050DF-A296-7A4A-8E00-F180C14AE0E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339562-650C-0C45-8308-707CF23082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97E0E2-418B-2D48-8DB7-B82B805641C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54740" y="2447109"/>
            <a:ext cx="288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肝细胞癌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糖标志物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13965" y="5886995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付彬  </a:t>
            </a:r>
            <a:r>
              <a:rPr kumimoji="1" lang="en-US" altLang="zh-CN" dirty="0"/>
              <a:t>2024/07/28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490" y="1032799"/>
            <a:ext cx="5592418" cy="25994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7490" y="383178"/>
            <a:ext cx="427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糖基化与临床指标的相关性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包含 表格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409" y="1032798"/>
            <a:ext cx="5592418" cy="25994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8" y="3875373"/>
            <a:ext cx="5592418" cy="2599449"/>
          </a:xfrm>
          <a:prstGeom prst="rect">
            <a:avLst/>
          </a:prstGeom>
        </p:spPr>
      </p:pic>
      <p:pic>
        <p:nvPicPr>
          <p:cNvPr id="12" name="图片 11" descr="图片包含 日历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09" y="3875373"/>
            <a:ext cx="5592418" cy="259944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584453" y="35187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健康人</a:t>
            </a:r>
            <a:endParaRPr kumimoji="1"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8684004" y="35187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乙肝</a:t>
            </a:r>
            <a:endParaRPr kumimoji="1"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2584452" y="64332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肝硬化</a:t>
            </a:r>
            <a:endParaRPr kumimoji="1"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8453171" y="64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肝细胞癌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490" y="383178"/>
            <a:ext cx="3740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糖基化与肝功能的关系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61472" y="1060715"/>
            <a:ext cx="9069056" cy="5581516"/>
            <a:chOff x="2476500" y="2345635"/>
            <a:chExt cx="7239000" cy="4455215"/>
          </a:xfrm>
        </p:grpSpPr>
        <p:pic>
          <p:nvPicPr>
            <p:cNvPr id="4" name="图片 3" descr="图示&#10;&#10;描述已自动生成"/>
            <p:cNvPicPr>
              <a:picLocks noChangeAspect="1"/>
            </p:cNvPicPr>
            <p:nvPr/>
          </p:nvPicPr>
          <p:blipFill rotWithShape="1">
            <a:blip r:embed="rId1"/>
            <a:srcRect t="33936"/>
            <a:stretch>
              <a:fillRect/>
            </a:stretch>
          </p:blipFill>
          <p:spPr>
            <a:xfrm>
              <a:off x="2476500" y="2345636"/>
              <a:ext cx="7239000" cy="445521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478157" y="2345635"/>
              <a:ext cx="4611756" cy="92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490" y="383178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糖基化在不同组间的差异情况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b="75132"/>
          <a:stretch>
            <a:fillRect/>
          </a:stretch>
        </p:blipFill>
        <p:spPr>
          <a:xfrm>
            <a:off x="772600" y="1373667"/>
            <a:ext cx="10646800" cy="25391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36302" y="4441605"/>
            <a:ext cx="87126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a: CHB</a:t>
            </a:r>
            <a:r>
              <a:rPr kumimoji="1" lang="zh-CN" altLang="en-US" dirty="0"/>
              <a:t>与</a:t>
            </a:r>
            <a:r>
              <a:rPr kumimoji="1" lang="en-US" altLang="zh-CN" dirty="0"/>
              <a:t>HC</a:t>
            </a:r>
            <a:r>
              <a:rPr kumimoji="1" lang="zh-CN" altLang="en-US" dirty="0"/>
              <a:t>几乎没有差异；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b: LC</a:t>
            </a:r>
            <a:r>
              <a:rPr kumimoji="1" lang="zh-CN" altLang="en-US" dirty="0"/>
              <a:t>与</a:t>
            </a:r>
            <a:r>
              <a:rPr kumimoji="1" lang="en-US" altLang="zh-CN" dirty="0"/>
              <a:t>HC</a:t>
            </a:r>
            <a:r>
              <a:rPr kumimoji="1" lang="zh-CN" altLang="en-US" dirty="0"/>
              <a:t>相比，</a:t>
            </a:r>
            <a:r>
              <a:rPr kumimoji="1" lang="zh-CN" alt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下调</a:t>
            </a:r>
            <a:r>
              <a:rPr kumimoji="1" lang="zh-CN" altLang="en-US" dirty="0"/>
              <a:t>的糖链居多，主要是</a:t>
            </a:r>
            <a:r>
              <a:rPr kumimoji="1" lang="zh-CN" altLang="en-US" b="1" u="sng" dirty="0"/>
              <a:t>多天线</a:t>
            </a:r>
            <a:r>
              <a:rPr kumimoji="1" lang="zh-CN" altLang="en-US" u="sng" dirty="0"/>
              <a:t>、</a:t>
            </a:r>
            <a:r>
              <a:rPr kumimoji="1" lang="zh-CN" altLang="en-US" b="1" u="sng" dirty="0"/>
              <a:t>多唾液酸</a:t>
            </a:r>
            <a:r>
              <a:rPr kumimoji="1" lang="zh-CN" altLang="en-US" u="sng" dirty="0"/>
              <a:t>、</a:t>
            </a:r>
            <a:r>
              <a:rPr kumimoji="1" lang="zh-CN" altLang="en-US" b="1" u="sng" dirty="0"/>
              <a:t>无岩藻糖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N-</a:t>
            </a:r>
            <a:r>
              <a:rPr kumimoji="1" lang="zh-CN" altLang="en-US" dirty="0"/>
              <a:t>糖；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c: HCC</a:t>
            </a:r>
            <a:r>
              <a:rPr kumimoji="1" lang="zh-CN" altLang="en-US" dirty="0"/>
              <a:t>与</a:t>
            </a:r>
            <a:r>
              <a:rPr kumimoji="1" lang="en-US" altLang="zh-CN" dirty="0"/>
              <a:t>HC</a:t>
            </a:r>
            <a:r>
              <a:rPr kumimoji="1" lang="zh-CN" altLang="en-US" dirty="0"/>
              <a:t>相比，</a:t>
            </a:r>
            <a:r>
              <a:rPr kumimoji="1" lang="zh-CN" altLang="en-US" b="1" dirty="0">
                <a:solidFill>
                  <a:srgbClr val="C00000"/>
                </a:solidFill>
              </a:rPr>
              <a:t>上调</a:t>
            </a:r>
            <a:r>
              <a:rPr kumimoji="1" lang="zh-CN" altLang="en-US" dirty="0"/>
              <a:t>糖链居多，主要</a:t>
            </a:r>
            <a:r>
              <a:rPr kumimoji="1" lang="zh-CN" altLang="en-US" b="1" u="sng" dirty="0"/>
              <a:t>多天线</a:t>
            </a:r>
            <a:r>
              <a:rPr kumimoji="1" lang="zh-CN" altLang="en-US" u="sng" dirty="0"/>
              <a:t>、</a:t>
            </a:r>
            <a:r>
              <a:rPr kumimoji="1" lang="zh-CN" altLang="en-US" b="1" u="sng" dirty="0"/>
              <a:t>多唾液酸</a:t>
            </a:r>
            <a:r>
              <a:rPr kumimoji="1" lang="zh-CN" altLang="en-US" u="sng" dirty="0"/>
              <a:t>、</a:t>
            </a:r>
            <a:r>
              <a:rPr kumimoji="1" lang="zh-CN" altLang="en-US" b="1" u="sng" dirty="0"/>
              <a:t>有岩藻糖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N-</a:t>
            </a:r>
            <a:r>
              <a:rPr kumimoji="1" lang="zh-CN" altLang="en-US" dirty="0"/>
              <a:t>糖；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d: HCC</a:t>
            </a:r>
            <a:r>
              <a:rPr kumimoji="1" lang="zh-CN" altLang="en-US" dirty="0"/>
              <a:t>比</a:t>
            </a:r>
            <a:r>
              <a:rPr kumimoji="1" lang="en-US" altLang="zh-CN" dirty="0"/>
              <a:t>LC</a:t>
            </a:r>
            <a:r>
              <a:rPr kumimoji="1" lang="zh-CN" altLang="en-US" dirty="0"/>
              <a:t>多了一些上调的糖链，少了一些下调的糖链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490" y="383178"/>
            <a:ext cx="6470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糖基化在不同组间的差异情况 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共表达模块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t="24712" b="36850"/>
          <a:stretch>
            <a:fillRect/>
          </a:stretch>
        </p:blipFill>
        <p:spPr>
          <a:xfrm>
            <a:off x="759686" y="1063254"/>
            <a:ext cx="10672628" cy="39340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9686" y="5422607"/>
            <a:ext cx="1017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按照在四组中的表达情况，将</a:t>
            </a:r>
            <a:r>
              <a:rPr kumimoji="1" lang="en-US" altLang="zh-CN" dirty="0"/>
              <a:t>N-</a:t>
            </a:r>
            <a:r>
              <a:rPr kumimoji="1" lang="zh-CN" altLang="en-US" dirty="0"/>
              <a:t>糖聚类为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个共表达模块（</a:t>
            </a:r>
            <a:r>
              <a:rPr kumimoji="1" lang="en-US" altLang="zh-CN" dirty="0"/>
              <a:t>Glycan Co-expression Module, GCM</a:t>
            </a:r>
            <a:r>
              <a:rPr kumimoji="1" lang="zh-CN" altLang="en-US" dirty="0"/>
              <a:t>）。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59686" y="5847913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糖基化在疾病发展过程中并不是单调递增或递减，而是呈现出一种复杂的表达模式。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490" y="383178"/>
            <a:ext cx="6162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糖基化在不同组间的差异情况 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衍生特征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示&#10;&#10;描述已自动生成"/>
          <p:cNvPicPr>
            <a:picLocks noChangeAspect="1"/>
          </p:cNvPicPr>
          <p:nvPr/>
        </p:nvPicPr>
        <p:blipFill rotWithShape="1">
          <a:blip r:embed="rId1"/>
          <a:srcRect t="62994"/>
          <a:stretch>
            <a:fillRect/>
          </a:stretch>
        </p:blipFill>
        <p:spPr>
          <a:xfrm>
            <a:off x="990128" y="1479588"/>
            <a:ext cx="10211743" cy="36240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5423" y="5350026"/>
            <a:ext cx="7401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</a:t>
            </a:r>
            <a:r>
              <a:rPr kumimoji="1" lang="en-US" altLang="zh-CN" dirty="0"/>
              <a:t>GlyTrait</a:t>
            </a:r>
            <a:r>
              <a:rPr kumimoji="1" lang="zh-CN" altLang="en-US" dirty="0"/>
              <a:t>计算出与糖合成通路相关的衍生特征，进行组间差异分析。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95423" y="5781090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总体来看，随疾病进行，</a:t>
            </a:r>
            <a:r>
              <a:rPr kumimoji="1" lang="zh-CN" altLang="en-US" b="1" u="sng" dirty="0"/>
              <a:t>天线数增多、半乳糖降低、平分型升高、岩藻糖升</a:t>
            </a:r>
            <a:r>
              <a:rPr kumimoji="1" lang="zh-CN" altLang="en-US" dirty="0"/>
              <a:t>高。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95423" y="6212154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唾液酸情况较复杂，需补充唾液酸连接特异衍生的实验进一步分析。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7490" y="383178"/>
            <a:ext cx="533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TCGA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转录组中糖基化相关基因的分析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b="63208"/>
          <a:stretch>
            <a:fillRect/>
          </a:stretch>
        </p:blipFill>
        <p:spPr>
          <a:xfrm>
            <a:off x="1142026" y="1504062"/>
            <a:ext cx="9907948" cy="28021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42026" y="4776827"/>
            <a:ext cx="9461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TCGA-LIHC</a:t>
            </a:r>
            <a:r>
              <a:rPr kumimoji="1" lang="zh-CN" altLang="en-US" dirty="0"/>
              <a:t>项目：</a:t>
            </a:r>
            <a:r>
              <a:rPr kumimoji="1" lang="en-US" altLang="zh-CN" dirty="0"/>
              <a:t>371</a:t>
            </a:r>
            <a:r>
              <a:rPr kumimoji="1" lang="zh-CN" altLang="en-US" dirty="0"/>
              <a:t>个癌组织样本，</a:t>
            </a:r>
            <a:r>
              <a:rPr kumimoji="1" lang="en-US" altLang="zh-CN" dirty="0"/>
              <a:t>50</a:t>
            </a:r>
            <a:r>
              <a:rPr kumimoji="1" lang="zh-CN" altLang="en-US" dirty="0"/>
              <a:t>个健康组织样本。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68</a:t>
            </a:r>
            <a:r>
              <a:rPr kumimoji="1" lang="zh-CN" altLang="en-US" dirty="0"/>
              <a:t>个</a:t>
            </a:r>
            <a:r>
              <a:rPr kumimoji="1" lang="en-US" altLang="zh-CN" dirty="0"/>
              <a:t>N-</a:t>
            </a:r>
            <a:r>
              <a:rPr kumimoji="1" lang="zh-CN" altLang="en-US" dirty="0"/>
              <a:t>糖基化相关基因中，</a:t>
            </a:r>
            <a:r>
              <a:rPr kumimoji="1" lang="en-US" altLang="zh-CN" b="1" dirty="0"/>
              <a:t>26</a:t>
            </a:r>
            <a:r>
              <a:rPr kumimoji="1" lang="zh-CN" altLang="en-US" b="1" dirty="0"/>
              <a:t>个上调，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个下调</a:t>
            </a:r>
            <a:r>
              <a:rPr kumimoji="1" lang="zh-CN" altLang="en-US" dirty="0"/>
              <a:t>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log2FC &gt; 1 or log2FC &lt; -1, FDR &lt; 0.01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7490" y="383178"/>
            <a:ext cx="5334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TCGA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转录组中糖基化相关基因的分析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示&#10;&#10;描述已自动生成"/>
          <p:cNvPicPr>
            <a:picLocks noChangeAspect="1"/>
          </p:cNvPicPr>
          <p:nvPr/>
        </p:nvPicPr>
        <p:blipFill rotWithShape="1">
          <a:blip r:embed="rId1"/>
          <a:srcRect t="36725" r="23034" b="34343"/>
          <a:stretch>
            <a:fillRect/>
          </a:stretch>
        </p:blipFill>
        <p:spPr>
          <a:xfrm>
            <a:off x="841819" y="1609980"/>
            <a:ext cx="10508361" cy="30364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46158" y="1609980"/>
            <a:ext cx="1084521" cy="16223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1819" y="5824986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a2,3</a:t>
            </a:r>
            <a:r>
              <a:rPr kumimoji="1" lang="zh-CN" altLang="en-US" dirty="0"/>
              <a:t>唾液酸转移酶上调，</a:t>
            </a:r>
            <a:r>
              <a:rPr kumimoji="1" lang="en-US" altLang="zh-CN" dirty="0"/>
              <a:t>a2,6</a:t>
            </a:r>
            <a:r>
              <a:rPr kumimoji="1" lang="zh-CN" altLang="en-US" dirty="0"/>
              <a:t>唾液酸转移酶下调。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41819" y="5264821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肿瘤组织内糖基化相关基因的表达量整体上调。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7490" y="383178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机器学习流程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形用户界面, 图示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957" y="1019626"/>
            <a:ext cx="8986085" cy="55957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490" y="383178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下一步计划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490" y="1582340"/>
            <a:ext cx="65197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分析</a:t>
            </a:r>
            <a:r>
              <a:rPr kumimoji="1" lang="en-US" altLang="zh-CN" dirty="0"/>
              <a:t>CPTAC</a:t>
            </a:r>
            <a:r>
              <a:rPr kumimoji="1" lang="zh-CN" altLang="en-US" dirty="0"/>
              <a:t>数据库蛋白组中与糖基化相关蛋白的差异情况；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抽一部分样本做唾液酸连接异构衍生；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用凝集素做</a:t>
            </a:r>
            <a:r>
              <a:rPr kumimoji="1" lang="en-US" altLang="zh-CN" dirty="0"/>
              <a:t>WB</a:t>
            </a:r>
            <a:r>
              <a:rPr kumimoji="1" lang="zh-CN" altLang="en-US" dirty="0"/>
              <a:t>，验证不同位置岩藻糖的含量变化情况；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等外部验证队列样本到；</a:t>
            </a:r>
            <a:endParaRPr kumimoji="1"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5542002" y="55714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谢谢！</a:t>
            </a:r>
            <a:endParaRPr kumimoji="1" lang="zh-CN" altLang="en-US"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490" y="383178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 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肝细胞癌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66813" y="6550223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* </a:t>
            </a:r>
            <a:r>
              <a:rPr kumimoji="1" lang="zh-CN" altLang="en-US" sz="1400" dirty="0"/>
              <a:t>数据来自</a:t>
            </a:r>
            <a:r>
              <a:rPr kumimoji="1" lang="en-US" altLang="zh-CN" sz="1400" dirty="0"/>
              <a:t>WHO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Cancer Today, 2022</a:t>
            </a:r>
            <a:endParaRPr kumimoji="1" lang="zh-CN" altLang="en-US" sz="1400" dirty="0"/>
          </a:p>
        </p:txBody>
      </p:sp>
      <p:pic>
        <p:nvPicPr>
          <p:cNvPr id="26" name="图片 25" descr="图表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451" y="987136"/>
            <a:ext cx="4615251" cy="4436918"/>
          </a:xfrm>
          <a:prstGeom prst="rect">
            <a:avLst/>
          </a:prstGeom>
        </p:spPr>
      </p:pic>
      <p:pic>
        <p:nvPicPr>
          <p:cNvPr id="28" name="图片 27" descr="图表, 条形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06" y="987136"/>
            <a:ext cx="4800717" cy="443691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58536" y="5566347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全球范围内，</a:t>
            </a:r>
            <a:r>
              <a:rPr kumimoji="1" lang="zh-CN" altLang="en-US" b="1" u="sng" dirty="0"/>
              <a:t>肝癌</a:t>
            </a:r>
            <a:r>
              <a:rPr kumimoji="1" lang="zh-CN" altLang="en-US" dirty="0"/>
              <a:t>的发病率排名第 </a:t>
            </a:r>
            <a:r>
              <a:rPr kumimoji="1" lang="en-US" altLang="zh-CN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6</a:t>
            </a:r>
            <a:r>
              <a:rPr kumimoji="1" lang="zh-CN" altLang="en-US" dirty="0"/>
              <a:t>，死亡率排名第 </a:t>
            </a:r>
            <a:r>
              <a:rPr kumimoji="1" lang="en-US" altLang="zh-CN" sz="3200" b="1" dirty="0">
                <a:solidFill>
                  <a:srgbClr val="C00000"/>
                </a:solidFill>
              </a:rPr>
              <a:t>3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0" name="右箭头 29"/>
          <p:cNvSpPr/>
          <p:nvPr/>
        </p:nvSpPr>
        <p:spPr>
          <a:xfrm rot="10800000">
            <a:off x="3382076" y="2363999"/>
            <a:ext cx="415636" cy="114300"/>
          </a:xfrm>
          <a:prstGeom prst="rightArrow">
            <a:avLst/>
          </a:prstGeom>
          <a:solidFill>
            <a:srgbClr val="0255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/>
          <p:cNvSpPr/>
          <p:nvPr/>
        </p:nvSpPr>
        <p:spPr>
          <a:xfrm rot="10800000">
            <a:off x="8751177" y="1636834"/>
            <a:ext cx="415636" cy="114300"/>
          </a:xfrm>
          <a:prstGeom prst="rightArrow">
            <a:avLst/>
          </a:prstGeom>
          <a:solidFill>
            <a:srgbClr val="D9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490" y="383178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 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肝细胞癌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41664" y="4759036"/>
            <a:ext cx="966001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在中国，</a:t>
            </a:r>
            <a:r>
              <a:rPr kumimoji="1" lang="zh-CN" altLang="en-US" b="1" u="sng" dirty="0"/>
              <a:t>肝癌</a:t>
            </a:r>
            <a:r>
              <a:rPr kumimoji="1" lang="zh-CN" altLang="en-US" dirty="0"/>
              <a:t>的</a:t>
            </a:r>
            <a:r>
              <a:rPr kumimoji="1" lang="en-GB" altLang="zh-CN" dirty="0"/>
              <a:t>Age-Standardized Rate</a:t>
            </a:r>
            <a:r>
              <a:rPr kumimoji="1" lang="zh-CN" altLang="en-GB" dirty="0"/>
              <a:t>为</a:t>
            </a:r>
            <a:r>
              <a:rPr kumimoji="1" lang="zh-CN" altLang="en-US" dirty="0"/>
              <a:t> </a:t>
            </a:r>
            <a:r>
              <a:rPr kumimoji="1" lang="en-US" altLang="zh-CN" sz="3200" b="1" dirty="0">
                <a:solidFill>
                  <a:srgbClr val="0070C0"/>
                </a:solidFill>
              </a:rPr>
              <a:t>15.0</a:t>
            </a:r>
            <a:r>
              <a:rPr kumimoji="1" lang="zh-CN" altLang="en-US" dirty="0"/>
              <a:t>（每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万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，死亡率为 </a:t>
            </a:r>
            <a:r>
              <a:rPr kumimoji="1" lang="en-US" altLang="zh-CN" sz="3200" b="1" dirty="0">
                <a:solidFill>
                  <a:srgbClr val="C00000"/>
                </a:solidFill>
              </a:rPr>
              <a:t>12.6</a:t>
            </a:r>
            <a:r>
              <a:rPr kumimoji="1" lang="zh-CN" altLang="en-US" dirty="0"/>
              <a:t>（每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万）</a:t>
            </a:r>
            <a:r>
              <a:rPr kumimoji="1" lang="en-US" altLang="zh-CN" baseline="30000" dirty="0"/>
              <a:t>*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中国肝癌的发病率和致死率均为</a:t>
            </a:r>
            <a:r>
              <a:rPr kumimoji="1" lang="zh-CN" altLang="en-US" b="1" u="sng" dirty="0"/>
              <a:t>全球第一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9166813" y="6550223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* </a:t>
            </a:r>
            <a:r>
              <a:rPr kumimoji="1" lang="zh-CN" altLang="en-US" sz="1400" dirty="0"/>
              <a:t>数据来自</a:t>
            </a:r>
            <a:r>
              <a:rPr kumimoji="1" lang="en-US" altLang="zh-CN" sz="1400" dirty="0"/>
              <a:t>WHO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Cancer Today, 2022</a:t>
            </a:r>
            <a:endParaRPr kumimoji="1" lang="zh-CN" altLang="en-US" sz="1400" dirty="0"/>
          </a:p>
        </p:txBody>
      </p:sp>
      <p:pic>
        <p:nvPicPr>
          <p:cNvPr id="22" name="图片 21" descr="地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64" y="1265202"/>
            <a:ext cx="5110580" cy="3221181"/>
          </a:xfrm>
          <a:prstGeom prst="rect">
            <a:avLst/>
          </a:prstGeom>
        </p:spPr>
      </p:pic>
      <p:pic>
        <p:nvPicPr>
          <p:cNvPr id="24" name="图片 23" descr="地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756" y="1265201"/>
            <a:ext cx="5110580" cy="32211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490" y="383178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 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糖基化与肝细胞癌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1119748"/>
            <a:ext cx="7772400" cy="46185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54278" y="6105490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以往研究已发现糖基化与肝细胞癌之间存在关联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490" y="383178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 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糖基化与肝细胞癌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表格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0599" y="0"/>
            <a:ext cx="7181401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490" y="1125649"/>
            <a:ext cx="39144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以往针对肝细胞癌的血清</a:t>
            </a:r>
            <a:r>
              <a:rPr kumimoji="1" lang="en-US" altLang="zh-CN" b="1" dirty="0"/>
              <a:t>N-</a:t>
            </a:r>
            <a:r>
              <a:rPr kumimoji="1" lang="zh-CN" altLang="en-US" b="1" dirty="0"/>
              <a:t>糖组的研究有以下缺点：</a:t>
            </a:r>
            <a:endParaRPr kumimoji="1" lang="en-US" altLang="zh-CN" b="1" dirty="0"/>
          </a:p>
          <a:p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大多使用</a:t>
            </a:r>
            <a:r>
              <a:rPr kumimoji="1" lang="zh-CN" altLang="en-US" b="1" dirty="0">
                <a:solidFill>
                  <a:srgbClr val="C00000"/>
                </a:solidFill>
              </a:rPr>
              <a:t>低分辨</a:t>
            </a:r>
            <a:r>
              <a:rPr kumimoji="1" lang="zh-CN" altLang="en-US" dirty="0"/>
              <a:t>的技术（</a:t>
            </a:r>
            <a:r>
              <a:rPr kumimoji="1" lang="en-US" altLang="zh-CN" dirty="0"/>
              <a:t>DSA-FACE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HPLC</a:t>
            </a:r>
            <a:r>
              <a:rPr kumimoji="1" lang="zh-CN" altLang="en-US" dirty="0"/>
              <a:t>）；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队列较小，</a:t>
            </a:r>
            <a:r>
              <a:rPr kumimoji="1" lang="zh-CN" altLang="en-US" b="1" dirty="0">
                <a:solidFill>
                  <a:srgbClr val="C00000"/>
                </a:solidFill>
              </a:rPr>
              <a:t>不超过</a:t>
            </a:r>
            <a:r>
              <a:rPr kumimoji="1" lang="en-US" altLang="zh-CN" b="1" dirty="0">
                <a:solidFill>
                  <a:srgbClr val="C00000"/>
                </a:solidFill>
              </a:rPr>
              <a:t>500</a:t>
            </a:r>
            <a:r>
              <a:rPr kumimoji="1" lang="zh-CN" altLang="en-US" b="1" dirty="0">
                <a:solidFill>
                  <a:srgbClr val="C00000"/>
                </a:solidFill>
              </a:rPr>
              <a:t>例</a:t>
            </a:r>
            <a:r>
              <a:rPr kumimoji="1" lang="zh-CN" altLang="en-US" dirty="0"/>
              <a:t>样本；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没有分析</a:t>
            </a:r>
            <a:r>
              <a:rPr kumimoji="1" lang="zh-CN" altLang="en-US" b="1" dirty="0">
                <a:solidFill>
                  <a:srgbClr val="C00000"/>
                </a:solidFill>
              </a:rPr>
              <a:t>唾液酸连接</a:t>
            </a:r>
            <a:r>
              <a:rPr kumimoji="1" lang="zh-CN" altLang="en-US" dirty="0"/>
              <a:t>的信息；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对于所发现的标志物、所构建的模型，缺少</a:t>
            </a:r>
            <a:r>
              <a:rPr kumimoji="1" lang="zh-CN" altLang="en-US" b="1" dirty="0">
                <a:solidFill>
                  <a:srgbClr val="C00000"/>
                </a:solidFill>
              </a:rPr>
              <a:t>外部验证队列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虽然少数研究将肝炎、肝硬化纳入对照组，但缺少对于</a:t>
            </a:r>
            <a:r>
              <a:rPr kumimoji="1" lang="zh-CN" altLang="en-US" b="1" dirty="0">
                <a:solidFill>
                  <a:srgbClr val="C00000"/>
                </a:solidFill>
              </a:rPr>
              <a:t>肝病发展</a:t>
            </a:r>
            <a:r>
              <a:rPr kumimoji="1" lang="zh-CN" altLang="en-US" dirty="0"/>
              <a:t>进程中</a:t>
            </a:r>
            <a:r>
              <a:rPr kumimoji="1" lang="zh-CN" altLang="en-US" b="1" dirty="0">
                <a:solidFill>
                  <a:srgbClr val="C00000"/>
                </a:solidFill>
              </a:rPr>
              <a:t>糖基化变化过程</a:t>
            </a:r>
            <a:r>
              <a:rPr kumimoji="1" lang="zh-CN" altLang="en-US" dirty="0"/>
              <a:t>的详细分析；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针对</a:t>
            </a:r>
            <a:r>
              <a:rPr kumimoji="1" lang="zh-CN" altLang="en-US" b="1" dirty="0">
                <a:solidFill>
                  <a:srgbClr val="C00000"/>
                </a:solidFill>
              </a:rPr>
              <a:t>糖组特点</a:t>
            </a:r>
            <a:r>
              <a:rPr kumimoji="1" lang="zh-CN" altLang="en-US" dirty="0"/>
              <a:t>本身的分析并不深入，且缺少</a:t>
            </a:r>
            <a:r>
              <a:rPr kumimoji="1" lang="zh-CN" altLang="en-US" b="1" dirty="0">
                <a:solidFill>
                  <a:srgbClr val="C00000"/>
                </a:solidFill>
              </a:rPr>
              <a:t>多组学</a:t>
            </a:r>
            <a:r>
              <a:rPr kumimoji="1" lang="zh-CN" altLang="en-US" dirty="0"/>
              <a:t>关联。</a:t>
            </a:r>
            <a:endParaRPr kumimoji="1"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5010599" y="3941805"/>
            <a:ext cx="6963098" cy="4695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7490" y="38317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总流程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7490" y="1134737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以下是简化版示意图，完整流程图实验做完后再画。</a:t>
            </a:r>
            <a:endParaRPr kumimoji="1" lang="zh-CN" altLang="en-US" dirty="0"/>
          </a:p>
        </p:txBody>
      </p:sp>
      <p:pic>
        <p:nvPicPr>
          <p:cNvPr id="8" name="图片 7" descr="图示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490" y="1699277"/>
            <a:ext cx="3484467" cy="1100072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4250899" y="1941536"/>
            <a:ext cx="5908818" cy="615554"/>
            <a:chOff x="4384713" y="1941536"/>
            <a:chExt cx="5908818" cy="615554"/>
          </a:xfrm>
        </p:grpSpPr>
        <p:sp>
          <p:nvSpPr>
            <p:cNvPr id="13" name="文本框 12"/>
            <p:cNvSpPr txBox="1"/>
            <p:nvPr/>
          </p:nvSpPr>
          <p:spPr>
            <a:xfrm>
              <a:off x="4384713" y="2064647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血清样本</a:t>
              </a:r>
              <a:endParaRPr kumimoji="1" lang="zh-CN" altLang="en-US" dirty="0"/>
            </a:p>
          </p:txBody>
        </p:sp>
        <p:cxnSp>
          <p:nvCxnSpPr>
            <p:cNvPr id="15" name="直线箭头连接符 14"/>
            <p:cNvCxnSpPr>
              <a:stCxn id="13" idx="3"/>
            </p:cNvCxnSpPr>
            <p:nvPr/>
          </p:nvCxnSpPr>
          <p:spPr>
            <a:xfrm>
              <a:off x="5527975" y="2249313"/>
              <a:ext cx="11689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5631770" y="1941536"/>
              <a:ext cx="928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PNGase F</a:t>
              </a:r>
              <a:endParaRPr kumimoji="1" lang="zh-CN" altLang="en-US" sz="14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631769" y="224931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释放糖链</a:t>
              </a:r>
              <a:endParaRPr kumimoji="1" lang="zh-CN" altLang="en-US" sz="14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732200" y="2064647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N-</a:t>
              </a:r>
              <a:r>
                <a:rPr kumimoji="1" lang="zh-CN" altLang="en-US" dirty="0"/>
                <a:t>糖链</a:t>
              </a:r>
              <a:endParaRPr kumimoji="1" lang="zh-CN" altLang="en-US" dirty="0"/>
            </a:p>
          </p:txBody>
        </p:sp>
        <p:cxnSp>
          <p:nvCxnSpPr>
            <p:cNvPr id="21" name="直线箭头连接符 20"/>
            <p:cNvCxnSpPr>
              <a:stCxn id="20" idx="3"/>
            </p:cNvCxnSpPr>
            <p:nvPr/>
          </p:nvCxnSpPr>
          <p:spPr>
            <a:xfrm>
              <a:off x="7662263" y="2249313"/>
              <a:ext cx="8285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7697572" y="194153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甲胺化</a:t>
              </a:r>
              <a:endParaRPr kumimoji="1" lang="zh-CN" altLang="en-US" sz="14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526166" y="2064647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衍生</a:t>
              </a:r>
              <a:r>
                <a:rPr kumimoji="1" lang="en-US" altLang="zh-CN" dirty="0"/>
                <a:t>N-</a:t>
              </a:r>
              <a:r>
                <a:rPr kumimoji="1" lang="zh-CN" altLang="en-US" dirty="0"/>
                <a:t>糖链</a:t>
              </a:r>
              <a:endParaRPr kumimoji="1" lang="zh-CN" altLang="en-US" dirty="0"/>
            </a:p>
          </p:txBody>
        </p:sp>
        <p:cxnSp>
          <p:nvCxnSpPr>
            <p:cNvPr id="28" name="直线箭头连接符 27"/>
            <p:cNvCxnSpPr/>
            <p:nvPr/>
          </p:nvCxnSpPr>
          <p:spPr>
            <a:xfrm>
              <a:off x="9920396" y="2249313"/>
              <a:ext cx="3731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10159717" y="206464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MALDI-TOF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47490" y="2984015"/>
            <a:ext cx="1054006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发现队列全部样本：生信分析，描述肝病发展进程中的糖基化变化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发现队列部分样本（大概</a:t>
            </a:r>
            <a:r>
              <a:rPr kumimoji="1" lang="en-US" altLang="zh-CN" dirty="0"/>
              <a:t>200</a:t>
            </a:r>
            <a:r>
              <a:rPr kumimoji="1" lang="zh-CN" altLang="en-US" dirty="0"/>
              <a:t>个）：唾液酸连接异构衍生，分析唾液酸连接变化情况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发现队列部分样本（</a:t>
            </a:r>
            <a:r>
              <a:rPr kumimoji="1" lang="en-US" altLang="zh-CN" dirty="0"/>
              <a:t>12</a:t>
            </a:r>
            <a:r>
              <a:rPr kumimoji="1" lang="zh-CN" altLang="en-US" dirty="0"/>
              <a:t>个）：凝集素验证（</a:t>
            </a:r>
            <a:r>
              <a:rPr kumimoji="1" lang="en-US" altLang="zh-CN" dirty="0"/>
              <a:t>WB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外部多组学数据</a:t>
            </a:r>
            <a:r>
              <a:rPr kumimoji="1" lang="zh-CN" altLang="en-US" dirty="0">
                <a:sym typeface="Wingdings" panose="05000000000000000000" pitchFamily="2" charset="2"/>
              </a:rPr>
              <a:t>：来自</a:t>
            </a:r>
            <a:r>
              <a:rPr kumimoji="1" lang="en-US" altLang="zh-CN" dirty="0">
                <a:sym typeface="Wingdings" panose="05000000000000000000" pitchFamily="2" charset="2"/>
              </a:rPr>
              <a:t>TCGA</a:t>
            </a:r>
            <a:r>
              <a:rPr kumimoji="1" lang="zh-CN" altLang="en-US" dirty="0">
                <a:sym typeface="Wingdings" panose="05000000000000000000" pitchFamily="2" charset="2"/>
              </a:rPr>
              <a:t>的转录组 </a:t>
            </a:r>
            <a:r>
              <a:rPr kumimoji="1" lang="en-US" altLang="zh-CN" dirty="0">
                <a:sym typeface="Wingdings" panose="05000000000000000000" pitchFamily="2" charset="2"/>
              </a:rPr>
              <a:t>+</a:t>
            </a:r>
            <a:r>
              <a:rPr kumimoji="1" lang="zh-CN" altLang="en-US" dirty="0">
                <a:sym typeface="Wingdings" panose="05000000000000000000" pitchFamily="2" charset="2"/>
              </a:rPr>
              <a:t> 来自</a:t>
            </a:r>
            <a:r>
              <a:rPr kumimoji="1" lang="en-US" altLang="zh-CN" dirty="0">
                <a:sym typeface="Wingdings" panose="05000000000000000000" pitchFamily="2" charset="2"/>
              </a:rPr>
              <a:t>CPTAC</a:t>
            </a:r>
            <a:r>
              <a:rPr kumimoji="1" lang="zh-CN" altLang="en-US" dirty="0">
                <a:sym typeface="Wingdings" panose="05000000000000000000" pitchFamily="2" charset="2"/>
              </a:rPr>
              <a:t>的蛋白组，分析糖基化相关蛋白表达情况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发现队列全部样本：划分训练集和测试集，训练集进行</a:t>
            </a:r>
            <a:r>
              <a:rPr kumimoji="1" lang="en-US" altLang="zh-CN" dirty="0"/>
              <a:t>panel</a:t>
            </a:r>
            <a:r>
              <a:rPr kumimoji="1" lang="zh-CN" altLang="en-US" dirty="0"/>
              <a:t>选择和模型训练，测试集进行内部测试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验证队列全部样本</a:t>
            </a:r>
            <a:r>
              <a:rPr kumimoji="1" lang="zh-CN" altLang="en-US" dirty="0">
                <a:sym typeface="Wingdings" panose="05000000000000000000" pitchFamily="2" charset="2"/>
              </a:rPr>
              <a:t>（大概</a:t>
            </a:r>
            <a:r>
              <a:rPr kumimoji="1" lang="en-US" altLang="zh-CN" dirty="0">
                <a:sym typeface="Wingdings" panose="05000000000000000000" pitchFamily="2" charset="2"/>
              </a:rPr>
              <a:t>200</a:t>
            </a:r>
            <a:r>
              <a:rPr kumimoji="1" lang="zh-CN" altLang="en-US" dirty="0">
                <a:sym typeface="Wingdings" panose="05000000000000000000" pitchFamily="2" charset="2"/>
              </a:rPr>
              <a:t>个，未到）：对机器学习模型进行外部测试</a:t>
            </a:r>
            <a:endParaRPr kumimoji="1" lang="en-US" altLang="zh-CN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kumimoji="1" lang="zh-CN" altLang="en-US" dirty="0"/>
              <a:t>验证队列部分样本（</a:t>
            </a:r>
            <a:r>
              <a:rPr kumimoji="1" lang="en-US" altLang="zh-CN" dirty="0"/>
              <a:t>12</a:t>
            </a:r>
            <a:r>
              <a:rPr kumimoji="1" lang="zh-CN" altLang="en-US" dirty="0"/>
              <a:t>个，未到）：凝集素验证（</a:t>
            </a:r>
            <a:r>
              <a:rPr kumimoji="1" lang="en-US" altLang="zh-CN" dirty="0"/>
              <a:t>WB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pic>
        <p:nvPicPr>
          <p:cNvPr id="36" name="图形 35" descr="复选标记 纯色填充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4277" y="2923783"/>
            <a:ext cx="467727" cy="467727"/>
          </a:xfrm>
          <a:prstGeom prst="rect">
            <a:avLst/>
          </a:prstGeom>
        </p:spPr>
      </p:pic>
      <p:pic>
        <p:nvPicPr>
          <p:cNvPr id="37" name="图形 36" descr="复选标记 纯色填充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0421" y="4530079"/>
            <a:ext cx="467727" cy="467727"/>
          </a:xfrm>
          <a:prstGeom prst="rect">
            <a:avLst/>
          </a:prstGeom>
        </p:spPr>
      </p:pic>
      <p:pic>
        <p:nvPicPr>
          <p:cNvPr id="38" name="图形 37" descr="复选标记 纯色填充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8367" y="5084815"/>
            <a:ext cx="467727" cy="4677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490" y="3831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数据质控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表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8194" y="1109609"/>
            <a:ext cx="4965127" cy="51524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7490" y="1571946"/>
            <a:ext cx="5566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取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个随机血清样本混合，作为指控样本（</a:t>
            </a:r>
            <a:r>
              <a:rPr kumimoji="1" lang="en-US" altLang="zh-CN" dirty="0"/>
              <a:t>QC</a:t>
            </a:r>
            <a:r>
              <a:rPr kumimoji="1" lang="zh-CN" altLang="en-US" dirty="0"/>
              <a:t>）。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在每个</a:t>
            </a:r>
            <a:r>
              <a:rPr kumimoji="1" lang="en-US" altLang="zh-CN" dirty="0"/>
              <a:t>96</a:t>
            </a:r>
            <a:r>
              <a:rPr kumimoji="1" lang="zh-CN" altLang="en-US" dirty="0"/>
              <a:t>孔板随机的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个孔中测试</a:t>
            </a:r>
            <a:r>
              <a:rPr kumimoji="1" lang="en-US" altLang="zh-CN" dirty="0"/>
              <a:t>QC</a:t>
            </a:r>
            <a:r>
              <a:rPr kumimoji="1" lang="zh-CN" altLang="en-US" dirty="0"/>
              <a:t>样本。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此</a:t>
            </a:r>
            <a:r>
              <a:rPr kumimoji="1" lang="en-US" altLang="zh-CN" dirty="0"/>
              <a:t>QC</a:t>
            </a:r>
            <a:r>
              <a:rPr kumimoji="1" lang="zh-CN" altLang="en-US" dirty="0"/>
              <a:t>样本伴随整个样品前处理过程、质谱分析和数据预处理过程，可以反映整个实验流程的重复性。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47489" y="4136106"/>
            <a:ext cx="5566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QC</a:t>
            </a:r>
            <a:r>
              <a:rPr kumimoji="1" lang="zh-CN" altLang="en-US" b="1" dirty="0"/>
              <a:t>样本（</a:t>
            </a:r>
            <a:r>
              <a:rPr kumimoji="1" lang="en-US" altLang="zh-CN" b="1" dirty="0"/>
              <a:t>log-</a:t>
            </a:r>
            <a:r>
              <a:rPr kumimoji="1" lang="en-US" altLang="zh-CN" b="1" dirty="0" err="1"/>
              <a:t>tranformed</a:t>
            </a:r>
            <a:r>
              <a:rPr kumimoji="1" lang="zh-CN" altLang="en-US" b="1" dirty="0"/>
              <a:t>）间相关性大多在</a:t>
            </a:r>
            <a:r>
              <a:rPr kumimoji="1" lang="en-US" altLang="zh-CN" b="1" dirty="0"/>
              <a:t>0.9</a:t>
            </a:r>
            <a:r>
              <a:rPr kumimoji="1" lang="zh-CN" altLang="en-US" b="1" dirty="0"/>
              <a:t>以上，</a:t>
            </a:r>
            <a:endParaRPr kumimoji="1" lang="en-US" altLang="zh-CN" b="1" dirty="0"/>
          </a:p>
          <a:p>
            <a:r>
              <a:rPr kumimoji="1" lang="zh-CN" altLang="en-US" b="1" dirty="0"/>
              <a:t>表明数据质量好。</a:t>
            </a:r>
            <a:endParaRPr kumimoji="1" lang="en-US" altLang="zh-CN" b="1" dirty="0"/>
          </a:p>
          <a:p>
            <a:endParaRPr kumimoji="1" lang="en-US" altLang="zh-CN" b="1" dirty="0"/>
          </a:p>
          <a:p>
            <a:r>
              <a:rPr kumimoji="1" lang="en-US" altLang="zh-CN" b="1" dirty="0"/>
              <a:t>PCA</a:t>
            </a:r>
            <a:r>
              <a:rPr kumimoji="1" lang="zh-CN" altLang="en-US" b="1" dirty="0"/>
              <a:t>表明批次间无显著差异，无显著批次效应。</a:t>
            </a:r>
            <a:endParaRPr kumimoji="1"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496" y="595901"/>
            <a:ext cx="2603011" cy="21883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7490" y="383178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糖鉴定情况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示&#10;&#10;描述已自动生成"/>
          <p:cNvPicPr>
            <a:picLocks noChangeAspect="1"/>
          </p:cNvPicPr>
          <p:nvPr/>
        </p:nvPicPr>
        <p:blipFill rotWithShape="1">
          <a:blip r:embed="rId1"/>
          <a:srcRect t="36555"/>
          <a:stretch>
            <a:fillRect/>
          </a:stretch>
        </p:blipFill>
        <p:spPr>
          <a:xfrm>
            <a:off x="1800226" y="965770"/>
            <a:ext cx="8591548" cy="57834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7490" y="383178"/>
            <a:ext cx="427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糖基化与临床指标的相关性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53755" y="1267970"/>
            <a:ext cx="10658182" cy="3516065"/>
            <a:chOff x="1517081" y="1453501"/>
            <a:chExt cx="7239000" cy="238809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/>
            <a:srcRect b="64588"/>
            <a:stretch>
              <a:fillRect/>
            </a:stretch>
          </p:blipFill>
          <p:spPr>
            <a:xfrm>
              <a:off x="1517081" y="1453501"/>
              <a:ext cx="7239000" cy="238809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6371696" y="3702704"/>
              <a:ext cx="2384385" cy="138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848683" y="5188567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糖基化水平与肝功能指标显著相关，且该关系仅存在于肝硬化和肝细胞癌样本中。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1635</Words>
  <Application>WPS 演示</Application>
  <PresentationFormat>宽屏</PresentationFormat>
  <Paragraphs>151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彬 付</dc:creator>
  <cp:lastModifiedBy>白胖熊</cp:lastModifiedBy>
  <cp:revision>438</cp:revision>
  <dcterms:created xsi:type="dcterms:W3CDTF">2024-07-20T05:46:00Z</dcterms:created>
  <dcterms:modified xsi:type="dcterms:W3CDTF">2024-10-08T03:48:51Z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D49D67FD017E4BA4BC64B16128287E20_13</vt:lpwstr>
  </property>
  <property fmtid="{D5CDD505-2E9C-101B-9397-08002B2CF9AE}" pid="3" name="KSOProductBuildVer">
    <vt:lpwstr>2052-12.1.0.17827</vt:lpwstr>
  </property>
</Properties>
</file>